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Unbounded"/>
      <p:regular r:id="rId14"/>
    </p:embeddedFont>
    <p:embeddedFont>
      <p:font typeface="Unbounded"/>
      <p:regular r:id="rId15"/>
    </p:embeddedFont>
    <p:embeddedFont>
      <p:font typeface="Cabin"/>
      <p:regular r:id="rId16"/>
    </p:embeddedFont>
    <p:embeddedFont>
      <p:font typeface="Cabin"/>
      <p:regular r:id="rId17"/>
    </p:embeddedFont>
    <p:embeddedFont>
      <p:font typeface="Cabin"/>
      <p:regular r:id="rId18"/>
    </p:embeddedFont>
    <p:embeddedFont>
      <p:font typeface="Cabin"/>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69720"/>
            <a:ext cx="7468553" cy="2816066"/>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Parches de Seguridad para Bases de Datos: Implementación Eficaz</a:t>
            </a:r>
            <a:endParaRPr lang="en-US" sz="4400" dirty="0"/>
          </a:p>
        </p:txBody>
      </p:sp>
      <p:sp>
        <p:nvSpPr>
          <p:cNvPr id="4" name="Text 1"/>
          <p:cNvSpPr/>
          <p:nvPr/>
        </p:nvSpPr>
        <p:spPr>
          <a:xfrm>
            <a:off x="837724" y="4744760"/>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Este documento explora la importancia de la implementación de parches de seguridad en bases de datos, reconociendo su vital rol en la protección de la información crítica. Analizaremos las etapas esenciales para una implementación efectiva, desde la evaluación de riesgos hasta la automatización y el cumplimiento normativo.</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352193"/>
            <a:ext cx="12174022"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Evaluación y Priorización de Parches</a:t>
            </a:r>
            <a:endParaRPr lang="en-US" sz="4400" dirty="0"/>
          </a:p>
        </p:txBody>
      </p:sp>
      <p:sp>
        <p:nvSpPr>
          <p:cNvPr id="3" name="Text 1"/>
          <p:cNvSpPr/>
          <p:nvPr/>
        </p:nvSpPr>
        <p:spPr>
          <a:xfrm>
            <a:off x="837724" y="2654498"/>
            <a:ext cx="280082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Identificación de Vulnerabilidades</a:t>
            </a:r>
            <a:endParaRPr lang="en-US" sz="2200" dirty="0"/>
          </a:p>
        </p:txBody>
      </p:sp>
      <p:sp>
        <p:nvSpPr>
          <p:cNvPr id="4" name="Text 2"/>
          <p:cNvSpPr/>
          <p:nvPr/>
        </p:nvSpPr>
        <p:spPr>
          <a:xfrm>
            <a:off x="837724" y="3597712"/>
            <a:ext cx="2800826" cy="3064193"/>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Revisión de boletines de seguridad y análisis de impacto potencial. Ej.: Boletines de seguridad de Oracle, Microsoft, PostgreSQL. Se debe analizar el impacto en el entorno.</a:t>
            </a:r>
            <a:endParaRPr lang="en-US" sz="1850" dirty="0"/>
          </a:p>
        </p:txBody>
      </p:sp>
      <p:sp>
        <p:nvSpPr>
          <p:cNvPr id="5" name="Text 3"/>
          <p:cNvSpPr/>
          <p:nvPr/>
        </p:nvSpPr>
        <p:spPr>
          <a:xfrm>
            <a:off x="4230053" y="2654498"/>
            <a:ext cx="280082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Evaluación de Riesgos</a:t>
            </a:r>
            <a:endParaRPr lang="en-US" sz="2200" dirty="0"/>
          </a:p>
        </p:txBody>
      </p:sp>
      <p:sp>
        <p:nvSpPr>
          <p:cNvPr id="6" name="Text 4"/>
          <p:cNvSpPr/>
          <p:nvPr/>
        </p:nvSpPr>
        <p:spPr>
          <a:xfrm>
            <a:off x="4230053" y="3597712"/>
            <a:ext cx="2800826" cy="2298144"/>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Uso de matrices como CVSS para medir la gravedad e impacto de cada vulnerabilidad en el entorno. Se debe analizar el impacto en el entorno.</a:t>
            </a:r>
            <a:endParaRPr lang="en-US" sz="1850" dirty="0"/>
          </a:p>
        </p:txBody>
      </p:sp>
      <p:sp>
        <p:nvSpPr>
          <p:cNvPr id="7" name="Text 5"/>
          <p:cNvSpPr/>
          <p:nvPr/>
        </p:nvSpPr>
        <p:spPr>
          <a:xfrm>
            <a:off x="7622381" y="2654498"/>
            <a:ext cx="280082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Clasificación de Parches</a:t>
            </a:r>
            <a:endParaRPr lang="en-US" sz="2200" dirty="0"/>
          </a:p>
        </p:txBody>
      </p:sp>
      <p:sp>
        <p:nvSpPr>
          <p:cNvPr id="8" name="Text 6"/>
          <p:cNvSpPr/>
          <p:nvPr/>
        </p:nvSpPr>
        <p:spPr>
          <a:xfrm>
            <a:off x="7622381" y="3597712"/>
            <a:ext cx="2800826" cy="2298144"/>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Priorización de parches en críticos, importantes y moderados según su impacto. Se debe priorizar la aplicación de los parches más críticos.</a:t>
            </a:r>
            <a:endParaRPr lang="en-US" sz="1850" dirty="0"/>
          </a:p>
        </p:txBody>
      </p:sp>
      <p:sp>
        <p:nvSpPr>
          <p:cNvPr id="9" name="Text 7"/>
          <p:cNvSpPr/>
          <p:nvPr/>
        </p:nvSpPr>
        <p:spPr>
          <a:xfrm>
            <a:off x="11014710" y="2654498"/>
            <a:ext cx="2800826" cy="703898"/>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Planificación Estratégica</a:t>
            </a:r>
            <a:endParaRPr lang="en-US" sz="2200" dirty="0"/>
          </a:p>
        </p:txBody>
      </p:sp>
      <p:sp>
        <p:nvSpPr>
          <p:cNvPr id="10" name="Text 8"/>
          <p:cNvSpPr/>
          <p:nvPr/>
        </p:nvSpPr>
        <p:spPr>
          <a:xfrm>
            <a:off x="11014710" y="3597712"/>
            <a:ext cx="2800826" cy="3064193"/>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Considerar plazos regulatorios, compatibilidad con el sistema, analizar dependencias y restricciones operativas. La planificación estratégica garantiza la aplicación eficaz de los parches.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4267"/>
          </a:xfrm>
          <a:prstGeom prst="rect">
            <a:avLst/>
          </a:prstGeom>
        </p:spPr>
      </p:pic>
      <p:sp>
        <p:nvSpPr>
          <p:cNvPr id="3" name="Text 0"/>
          <p:cNvSpPr/>
          <p:nvPr/>
        </p:nvSpPr>
        <p:spPr>
          <a:xfrm>
            <a:off x="757118" y="3457575"/>
            <a:ext cx="13116163" cy="1272302"/>
          </a:xfrm>
          <a:prstGeom prst="rect">
            <a:avLst/>
          </a:prstGeom>
          <a:noFill/>
          <a:ln/>
        </p:spPr>
        <p:txBody>
          <a:bodyPr wrap="square" lIns="0" tIns="0" rIns="0" bIns="0" rtlCol="0" anchor="t"/>
          <a:lstStyle/>
          <a:p>
            <a:pPr indent="0" marL="0">
              <a:lnSpc>
                <a:spcPts val="5000"/>
              </a:lnSpc>
              <a:buNone/>
            </a:pPr>
            <a:r>
              <a:rPr lang="en-US" sz="4000" dirty="0">
                <a:solidFill>
                  <a:srgbClr val="FFFFFF"/>
                </a:solidFill>
                <a:latin typeface="Unbounded" pitchFamily="34" charset="0"/>
                <a:ea typeface="Unbounded" pitchFamily="34" charset="-122"/>
                <a:cs typeface="Unbounded" pitchFamily="34" charset="-120"/>
              </a:rPr>
              <a:t>Pruebas de Parches en Entorno Controlado</a:t>
            </a:r>
            <a:endParaRPr lang="en-US" sz="4000" dirty="0"/>
          </a:p>
        </p:txBody>
      </p:sp>
      <p:sp>
        <p:nvSpPr>
          <p:cNvPr id="4" name="Shape 1"/>
          <p:cNvSpPr/>
          <p:nvPr/>
        </p:nvSpPr>
        <p:spPr>
          <a:xfrm>
            <a:off x="757118" y="5297686"/>
            <a:ext cx="486727" cy="486728"/>
          </a:xfrm>
          <a:prstGeom prst="roundRect">
            <a:avLst>
              <a:gd name="adj" fmla="val 6667"/>
            </a:avLst>
          </a:prstGeom>
          <a:solidFill>
            <a:srgbClr val="304755"/>
          </a:solidFill>
          <a:ln/>
        </p:spPr>
      </p:sp>
      <p:sp>
        <p:nvSpPr>
          <p:cNvPr id="5" name="Text 2"/>
          <p:cNvSpPr/>
          <p:nvPr/>
        </p:nvSpPr>
        <p:spPr>
          <a:xfrm>
            <a:off x="928449" y="5388293"/>
            <a:ext cx="143947" cy="305395"/>
          </a:xfrm>
          <a:prstGeom prst="rect">
            <a:avLst/>
          </a:prstGeom>
          <a:noFill/>
          <a:ln/>
        </p:spPr>
        <p:txBody>
          <a:bodyPr wrap="none" lIns="0" tIns="0" rIns="0" bIns="0" rtlCol="0" anchor="t"/>
          <a:lstStyle/>
          <a:p>
            <a:pPr algn="ctr" indent="0" marL="0">
              <a:lnSpc>
                <a:spcPts val="2400"/>
              </a:lnSpc>
              <a:buNone/>
            </a:pPr>
            <a:r>
              <a:rPr lang="en-US" sz="2400" dirty="0">
                <a:solidFill>
                  <a:srgbClr val="CAD6DE"/>
                </a:solidFill>
                <a:latin typeface="Unbounded" pitchFamily="34" charset="0"/>
                <a:ea typeface="Unbounded" pitchFamily="34" charset="-122"/>
                <a:cs typeface="Unbounded" pitchFamily="34" charset="-120"/>
              </a:rPr>
              <a:t>1</a:t>
            </a:r>
            <a:endParaRPr lang="en-US" sz="2400" dirty="0"/>
          </a:p>
        </p:txBody>
      </p:sp>
      <p:sp>
        <p:nvSpPr>
          <p:cNvPr id="6" name="Text 3"/>
          <p:cNvSpPr/>
          <p:nvPr/>
        </p:nvSpPr>
        <p:spPr>
          <a:xfrm>
            <a:off x="1460183" y="5297686"/>
            <a:ext cx="3008233" cy="318135"/>
          </a:xfrm>
          <a:prstGeom prst="rect">
            <a:avLst/>
          </a:prstGeom>
          <a:noFill/>
          <a:ln/>
        </p:spPr>
        <p:txBody>
          <a:bodyPr wrap="non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Entorno de Pruebas</a:t>
            </a:r>
            <a:endParaRPr lang="en-US" sz="2000" dirty="0"/>
          </a:p>
        </p:txBody>
      </p:sp>
      <p:sp>
        <p:nvSpPr>
          <p:cNvPr id="7" name="Text 4"/>
          <p:cNvSpPr/>
          <p:nvPr/>
        </p:nvSpPr>
        <p:spPr>
          <a:xfrm>
            <a:off x="1460183" y="5745599"/>
            <a:ext cx="3524726" cy="1384459"/>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Creación de un entorno de pruebas que refleje fielmente el sistema de producción, incluyendo configuraciones y datos relevantes.</a:t>
            </a:r>
            <a:endParaRPr lang="en-US" sz="1700" dirty="0"/>
          </a:p>
        </p:txBody>
      </p:sp>
      <p:sp>
        <p:nvSpPr>
          <p:cNvPr id="8" name="Shape 5"/>
          <p:cNvSpPr/>
          <p:nvPr/>
        </p:nvSpPr>
        <p:spPr>
          <a:xfrm>
            <a:off x="5201245" y="5297686"/>
            <a:ext cx="486727" cy="486728"/>
          </a:xfrm>
          <a:prstGeom prst="roundRect">
            <a:avLst>
              <a:gd name="adj" fmla="val 6667"/>
            </a:avLst>
          </a:prstGeom>
          <a:solidFill>
            <a:srgbClr val="304755"/>
          </a:solidFill>
          <a:ln/>
        </p:spPr>
      </p:sp>
      <p:sp>
        <p:nvSpPr>
          <p:cNvPr id="9" name="Text 6"/>
          <p:cNvSpPr/>
          <p:nvPr/>
        </p:nvSpPr>
        <p:spPr>
          <a:xfrm>
            <a:off x="5324118" y="5388293"/>
            <a:ext cx="240983" cy="305395"/>
          </a:xfrm>
          <a:prstGeom prst="rect">
            <a:avLst/>
          </a:prstGeom>
          <a:noFill/>
          <a:ln/>
        </p:spPr>
        <p:txBody>
          <a:bodyPr wrap="none" lIns="0" tIns="0" rIns="0" bIns="0" rtlCol="0" anchor="t"/>
          <a:lstStyle/>
          <a:p>
            <a:pPr algn="ctr" indent="0" marL="0">
              <a:lnSpc>
                <a:spcPts val="2400"/>
              </a:lnSpc>
              <a:buNone/>
            </a:pPr>
            <a:r>
              <a:rPr lang="en-US" sz="2400" dirty="0">
                <a:solidFill>
                  <a:srgbClr val="CAD6DE"/>
                </a:solidFill>
                <a:latin typeface="Unbounded" pitchFamily="34" charset="0"/>
                <a:ea typeface="Unbounded" pitchFamily="34" charset="-122"/>
                <a:cs typeface="Unbounded" pitchFamily="34" charset="-120"/>
              </a:rPr>
              <a:t>2</a:t>
            </a:r>
            <a:endParaRPr lang="en-US" sz="2400" dirty="0"/>
          </a:p>
        </p:txBody>
      </p:sp>
      <p:sp>
        <p:nvSpPr>
          <p:cNvPr id="10" name="Text 7"/>
          <p:cNvSpPr/>
          <p:nvPr/>
        </p:nvSpPr>
        <p:spPr>
          <a:xfrm>
            <a:off x="5904309" y="5297686"/>
            <a:ext cx="3204448" cy="318135"/>
          </a:xfrm>
          <a:prstGeom prst="rect">
            <a:avLst/>
          </a:prstGeom>
          <a:noFill/>
          <a:ln/>
        </p:spPr>
        <p:txBody>
          <a:bodyPr wrap="non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Pruebas Exhaustivas</a:t>
            </a:r>
            <a:endParaRPr lang="en-US" sz="2000" dirty="0"/>
          </a:p>
        </p:txBody>
      </p:sp>
      <p:sp>
        <p:nvSpPr>
          <p:cNvPr id="11" name="Text 8"/>
          <p:cNvSpPr/>
          <p:nvPr/>
        </p:nvSpPr>
        <p:spPr>
          <a:xfrm>
            <a:off x="5904309" y="5745599"/>
            <a:ext cx="3524726" cy="1730573"/>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Pruebas de compatibilidad, funcionalidad, rendimiento y seguridad. Se deben identificar posibles problemas y desarrollar soluciones.</a:t>
            </a:r>
            <a:endParaRPr lang="en-US" sz="1700" dirty="0"/>
          </a:p>
        </p:txBody>
      </p:sp>
      <p:sp>
        <p:nvSpPr>
          <p:cNvPr id="12" name="Shape 9"/>
          <p:cNvSpPr/>
          <p:nvPr/>
        </p:nvSpPr>
        <p:spPr>
          <a:xfrm>
            <a:off x="9645372" y="5297686"/>
            <a:ext cx="486727" cy="486728"/>
          </a:xfrm>
          <a:prstGeom prst="roundRect">
            <a:avLst>
              <a:gd name="adj" fmla="val 6667"/>
            </a:avLst>
          </a:prstGeom>
          <a:solidFill>
            <a:srgbClr val="304755"/>
          </a:solidFill>
          <a:ln/>
        </p:spPr>
      </p:sp>
      <p:sp>
        <p:nvSpPr>
          <p:cNvPr id="13" name="Text 10"/>
          <p:cNvSpPr/>
          <p:nvPr/>
        </p:nvSpPr>
        <p:spPr>
          <a:xfrm>
            <a:off x="9765863" y="5388293"/>
            <a:ext cx="245626" cy="305395"/>
          </a:xfrm>
          <a:prstGeom prst="rect">
            <a:avLst/>
          </a:prstGeom>
          <a:noFill/>
          <a:ln/>
        </p:spPr>
        <p:txBody>
          <a:bodyPr wrap="none" lIns="0" tIns="0" rIns="0" bIns="0" rtlCol="0" anchor="t"/>
          <a:lstStyle/>
          <a:p>
            <a:pPr algn="ctr" indent="0" marL="0">
              <a:lnSpc>
                <a:spcPts val="2400"/>
              </a:lnSpc>
              <a:buNone/>
            </a:pPr>
            <a:r>
              <a:rPr lang="en-US" sz="2400" dirty="0">
                <a:solidFill>
                  <a:srgbClr val="CAD6DE"/>
                </a:solidFill>
                <a:latin typeface="Unbounded" pitchFamily="34" charset="0"/>
                <a:ea typeface="Unbounded" pitchFamily="34" charset="-122"/>
                <a:cs typeface="Unbounded" pitchFamily="34" charset="-120"/>
              </a:rPr>
              <a:t>3</a:t>
            </a:r>
            <a:endParaRPr lang="en-US" sz="2400" dirty="0"/>
          </a:p>
        </p:txBody>
      </p:sp>
      <p:sp>
        <p:nvSpPr>
          <p:cNvPr id="14" name="Text 11"/>
          <p:cNvSpPr/>
          <p:nvPr/>
        </p:nvSpPr>
        <p:spPr>
          <a:xfrm>
            <a:off x="10348436" y="5297686"/>
            <a:ext cx="3524726" cy="954405"/>
          </a:xfrm>
          <a:prstGeom prst="rect">
            <a:avLst/>
          </a:prstGeom>
          <a:noFill/>
          <a:ln/>
        </p:spPr>
        <p:txBody>
          <a:bodyPr wrap="square" lIns="0" tIns="0" rIns="0" bIns="0" rtlCol="0" anchor="t"/>
          <a:lstStyle/>
          <a:p>
            <a:pPr indent="0" marL="0">
              <a:lnSpc>
                <a:spcPts val="2500"/>
              </a:lnSpc>
              <a:buNone/>
            </a:pPr>
            <a:r>
              <a:rPr lang="en-US" sz="2000" dirty="0">
                <a:solidFill>
                  <a:srgbClr val="CAD6DE"/>
                </a:solidFill>
                <a:latin typeface="Unbounded" pitchFamily="34" charset="0"/>
                <a:ea typeface="Unbounded" pitchFamily="34" charset="-122"/>
                <a:cs typeface="Unbounded" pitchFamily="34" charset="-120"/>
              </a:rPr>
              <a:t>Documentación y Planes de Contingencia</a:t>
            </a:r>
            <a:endParaRPr lang="en-US" sz="2000" dirty="0"/>
          </a:p>
        </p:txBody>
      </p:sp>
      <p:sp>
        <p:nvSpPr>
          <p:cNvPr id="15" name="Text 12"/>
          <p:cNvSpPr/>
          <p:nvPr/>
        </p:nvSpPr>
        <p:spPr>
          <a:xfrm>
            <a:off x="10348436" y="6381869"/>
            <a:ext cx="3524726" cy="1038344"/>
          </a:xfrm>
          <a:prstGeom prst="rect">
            <a:avLst/>
          </a:prstGeom>
          <a:noFill/>
          <a:ln/>
        </p:spPr>
        <p:txBody>
          <a:bodyPr wrap="square" lIns="0" tIns="0" rIns="0" bIns="0" rtlCol="0" anchor="t"/>
          <a:lstStyle/>
          <a:p>
            <a:pPr indent="0" marL="0">
              <a:lnSpc>
                <a:spcPts val="2700"/>
              </a:lnSpc>
              <a:buNone/>
            </a:pPr>
            <a:r>
              <a:rPr lang="en-US" sz="1700" dirty="0">
                <a:solidFill>
                  <a:srgbClr val="CAD6DE"/>
                </a:solidFill>
                <a:latin typeface="Cabin" pitchFamily="34" charset="0"/>
                <a:ea typeface="Cabin" pitchFamily="34" charset="-122"/>
                <a:cs typeface="Cabin" pitchFamily="34" charset="-120"/>
              </a:rPr>
              <a:t>Documentar resultados, problemas detectados, medidas de mitigación y planes de reversión.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3537" y="1120735"/>
            <a:ext cx="7796927" cy="1131808"/>
          </a:xfrm>
          <a:prstGeom prst="rect">
            <a:avLst/>
          </a:prstGeom>
          <a:noFill/>
          <a:ln/>
        </p:spPr>
        <p:txBody>
          <a:bodyPr wrap="square" lIns="0" tIns="0" rIns="0" bIns="0" rtlCol="0" anchor="t"/>
          <a:lstStyle/>
          <a:p>
            <a:pPr indent="0" marL="0">
              <a:lnSpc>
                <a:spcPts val="4450"/>
              </a:lnSpc>
              <a:buNone/>
            </a:pPr>
            <a:r>
              <a:rPr lang="en-US" sz="3550" dirty="0">
                <a:solidFill>
                  <a:srgbClr val="FFFFFF"/>
                </a:solidFill>
                <a:latin typeface="Unbounded" pitchFamily="34" charset="0"/>
                <a:ea typeface="Unbounded" pitchFamily="34" charset="-122"/>
                <a:cs typeface="Unbounded" pitchFamily="34" charset="-120"/>
              </a:rPr>
              <a:t>Respaldo de Datos y Automatización de Parches</a:t>
            </a:r>
            <a:endParaRPr lang="en-US" sz="3550" dirty="0"/>
          </a:p>
        </p:txBody>
      </p:sp>
      <p:pic>
        <p:nvPicPr>
          <p:cNvPr id="4" name="Image 1" descr="preencoded.png">    </p:cNvPr>
          <p:cNvPicPr>
            <a:picLocks noChangeAspect="1"/>
          </p:cNvPicPr>
          <p:nvPr/>
        </p:nvPicPr>
        <p:blipFill>
          <a:blip r:embed="rId2"/>
          <a:stretch>
            <a:fillRect/>
          </a:stretch>
        </p:blipFill>
        <p:spPr>
          <a:xfrm>
            <a:off x="673537" y="2541151"/>
            <a:ext cx="481012" cy="481013"/>
          </a:xfrm>
          <a:prstGeom prst="rect">
            <a:avLst/>
          </a:prstGeom>
        </p:spPr>
      </p:pic>
      <p:sp>
        <p:nvSpPr>
          <p:cNvPr id="5" name="Text 1"/>
          <p:cNvSpPr/>
          <p:nvPr/>
        </p:nvSpPr>
        <p:spPr>
          <a:xfrm>
            <a:off x="673537" y="3214568"/>
            <a:ext cx="2805946" cy="283012"/>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Copias de Seguridad</a:t>
            </a:r>
            <a:endParaRPr lang="en-US" sz="1750" dirty="0"/>
          </a:p>
        </p:txBody>
      </p:sp>
      <p:sp>
        <p:nvSpPr>
          <p:cNvPr id="6" name="Text 2"/>
          <p:cNvSpPr/>
          <p:nvPr/>
        </p:nvSpPr>
        <p:spPr>
          <a:xfrm>
            <a:off x="673537" y="3612952"/>
            <a:ext cx="3754160" cy="923330"/>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Realizar copias completas de datos, configuraciones y registros críticos. Se debe definir un plan de recuperación claro.</a:t>
            </a:r>
            <a:endParaRPr lang="en-US" sz="1500" dirty="0"/>
          </a:p>
        </p:txBody>
      </p:sp>
      <p:pic>
        <p:nvPicPr>
          <p:cNvPr id="7" name="Image 2" descr="preencoded.png">    </p:cNvPr>
          <p:cNvPicPr>
            <a:picLocks noChangeAspect="1"/>
          </p:cNvPicPr>
          <p:nvPr/>
        </p:nvPicPr>
        <p:blipFill>
          <a:blip r:embed="rId3"/>
          <a:stretch>
            <a:fillRect/>
          </a:stretch>
        </p:blipFill>
        <p:spPr>
          <a:xfrm>
            <a:off x="4716304" y="2541151"/>
            <a:ext cx="481012" cy="481013"/>
          </a:xfrm>
          <a:prstGeom prst="rect">
            <a:avLst/>
          </a:prstGeom>
        </p:spPr>
      </p:pic>
      <p:sp>
        <p:nvSpPr>
          <p:cNvPr id="8" name="Text 3"/>
          <p:cNvSpPr/>
          <p:nvPr/>
        </p:nvSpPr>
        <p:spPr>
          <a:xfrm>
            <a:off x="4716304" y="3214568"/>
            <a:ext cx="2264093" cy="283012"/>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Automatización</a:t>
            </a:r>
            <a:endParaRPr lang="en-US" sz="1750" dirty="0"/>
          </a:p>
        </p:txBody>
      </p:sp>
      <p:sp>
        <p:nvSpPr>
          <p:cNvPr id="9" name="Text 4"/>
          <p:cNvSpPr/>
          <p:nvPr/>
        </p:nvSpPr>
        <p:spPr>
          <a:xfrm>
            <a:off x="4716304" y="3612952"/>
            <a:ext cx="3754160" cy="923330"/>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Utilizar plataformas como WSUS, Chef, Ansible o Puppet para centralizar y automatizar la administración de parches.</a:t>
            </a:r>
            <a:endParaRPr lang="en-US" sz="1500" dirty="0"/>
          </a:p>
        </p:txBody>
      </p:sp>
      <p:pic>
        <p:nvPicPr>
          <p:cNvPr id="10" name="Image 3" descr="preencoded.png">    </p:cNvPr>
          <p:cNvPicPr>
            <a:picLocks noChangeAspect="1"/>
          </p:cNvPicPr>
          <p:nvPr/>
        </p:nvPicPr>
        <p:blipFill>
          <a:blip r:embed="rId4"/>
          <a:stretch>
            <a:fillRect/>
          </a:stretch>
        </p:blipFill>
        <p:spPr>
          <a:xfrm>
            <a:off x="673537" y="5113615"/>
            <a:ext cx="481012" cy="481013"/>
          </a:xfrm>
          <a:prstGeom prst="rect">
            <a:avLst/>
          </a:prstGeom>
        </p:spPr>
      </p:pic>
      <p:sp>
        <p:nvSpPr>
          <p:cNvPr id="11" name="Text 5"/>
          <p:cNvSpPr/>
          <p:nvPr/>
        </p:nvSpPr>
        <p:spPr>
          <a:xfrm>
            <a:off x="673537" y="5787033"/>
            <a:ext cx="2264093" cy="283012"/>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Monitoreo</a:t>
            </a:r>
            <a:endParaRPr lang="en-US" sz="1750" dirty="0"/>
          </a:p>
        </p:txBody>
      </p:sp>
      <p:sp>
        <p:nvSpPr>
          <p:cNvPr id="12" name="Text 6"/>
          <p:cNvSpPr/>
          <p:nvPr/>
        </p:nvSpPr>
        <p:spPr>
          <a:xfrm>
            <a:off x="673537" y="6185416"/>
            <a:ext cx="3754160" cy="923330"/>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Integrar herramientas para escanear vulnerabilidades, desplegar parches y realizar pruebas de validación y monitoreo.</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076"/>
          </a:xfrm>
          <a:prstGeom prst="rect">
            <a:avLst/>
          </a:prstGeom>
        </p:spPr>
      </p:pic>
      <p:sp>
        <p:nvSpPr>
          <p:cNvPr id="3" name="Text 0"/>
          <p:cNvSpPr/>
          <p:nvPr/>
        </p:nvSpPr>
        <p:spPr>
          <a:xfrm>
            <a:off x="822484" y="646271"/>
            <a:ext cx="7499033" cy="2073831"/>
          </a:xfrm>
          <a:prstGeom prst="rect">
            <a:avLst/>
          </a:prstGeom>
          <a:noFill/>
          <a:ln/>
        </p:spPr>
        <p:txBody>
          <a:bodyPr wrap="square" lIns="0" tIns="0" rIns="0" bIns="0" rtlCol="0" anchor="t"/>
          <a:lstStyle/>
          <a:p>
            <a:pPr indent="0" marL="0">
              <a:lnSpc>
                <a:spcPts val="5400"/>
              </a:lnSpc>
              <a:buNone/>
            </a:pPr>
            <a:r>
              <a:rPr lang="en-US" sz="4350" dirty="0">
                <a:solidFill>
                  <a:srgbClr val="FFFFFF"/>
                </a:solidFill>
                <a:latin typeface="Unbounded" pitchFamily="34" charset="0"/>
                <a:ea typeface="Unbounded" pitchFamily="34" charset="-122"/>
                <a:cs typeface="Unbounded" pitchFamily="34" charset="-120"/>
              </a:rPr>
              <a:t>Cumplimiento Normativo y Auditorías</a:t>
            </a:r>
            <a:endParaRPr lang="en-US" sz="4350" dirty="0"/>
          </a:p>
        </p:txBody>
      </p:sp>
      <p:sp>
        <p:nvSpPr>
          <p:cNvPr id="4" name="Shape 1"/>
          <p:cNvSpPr/>
          <p:nvPr/>
        </p:nvSpPr>
        <p:spPr>
          <a:xfrm>
            <a:off x="1159669" y="3072527"/>
            <a:ext cx="30480" cy="4511278"/>
          </a:xfrm>
          <a:prstGeom prst="roundRect">
            <a:avLst>
              <a:gd name="adj" fmla="val 115664"/>
            </a:avLst>
          </a:prstGeom>
          <a:solidFill>
            <a:srgbClr val="49606E"/>
          </a:solidFill>
          <a:ln/>
        </p:spPr>
      </p:sp>
      <p:sp>
        <p:nvSpPr>
          <p:cNvPr id="5" name="Shape 2"/>
          <p:cNvSpPr/>
          <p:nvPr/>
        </p:nvSpPr>
        <p:spPr>
          <a:xfrm>
            <a:off x="1408807" y="3585924"/>
            <a:ext cx="822484" cy="30480"/>
          </a:xfrm>
          <a:prstGeom prst="roundRect">
            <a:avLst>
              <a:gd name="adj" fmla="val 115664"/>
            </a:avLst>
          </a:prstGeom>
          <a:solidFill>
            <a:srgbClr val="49606E"/>
          </a:solidFill>
          <a:ln/>
        </p:spPr>
      </p:sp>
      <p:sp>
        <p:nvSpPr>
          <p:cNvPr id="6" name="Shape 3"/>
          <p:cNvSpPr/>
          <p:nvPr/>
        </p:nvSpPr>
        <p:spPr>
          <a:xfrm>
            <a:off x="910530" y="3336846"/>
            <a:ext cx="528757" cy="528757"/>
          </a:xfrm>
          <a:prstGeom prst="roundRect">
            <a:avLst>
              <a:gd name="adj" fmla="val 6667"/>
            </a:avLst>
          </a:prstGeom>
          <a:solidFill>
            <a:srgbClr val="304755"/>
          </a:solidFill>
          <a:ln/>
        </p:spPr>
      </p:sp>
      <p:sp>
        <p:nvSpPr>
          <p:cNvPr id="7" name="Text 4"/>
          <p:cNvSpPr/>
          <p:nvPr/>
        </p:nvSpPr>
        <p:spPr>
          <a:xfrm>
            <a:off x="1096744" y="3435310"/>
            <a:ext cx="156329" cy="331827"/>
          </a:xfrm>
          <a:prstGeom prst="rect">
            <a:avLst/>
          </a:prstGeom>
          <a:noFill/>
          <a:ln/>
        </p:spPr>
        <p:txBody>
          <a:bodyPr wrap="none" lIns="0" tIns="0" rIns="0" bIns="0" rtlCol="0" anchor="t"/>
          <a:lstStyle/>
          <a:p>
            <a:pPr algn="ctr" indent="0" marL="0">
              <a:lnSpc>
                <a:spcPts val="2600"/>
              </a:lnSpc>
              <a:buNone/>
            </a:pPr>
            <a:r>
              <a:rPr lang="en-US" sz="2600" dirty="0">
                <a:solidFill>
                  <a:srgbClr val="CAD6DE"/>
                </a:solidFill>
                <a:latin typeface="Unbounded" pitchFamily="34" charset="0"/>
                <a:ea typeface="Unbounded" pitchFamily="34" charset="-122"/>
                <a:cs typeface="Unbounded" pitchFamily="34" charset="-120"/>
              </a:rPr>
              <a:t>1</a:t>
            </a:r>
            <a:endParaRPr lang="en-US" sz="2600" dirty="0"/>
          </a:p>
        </p:txBody>
      </p:sp>
      <p:sp>
        <p:nvSpPr>
          <p:cNvPr id="8" name="Text 5"/>
          <p:cNvSpPr/>
          <p:nvPr/>
        </p:nvSpPr>
        <p:spPr>
          <a:xfrm>
            <a:off x="2467451" y="3307437"/>
            <a:ext cx="5854065" cy="751999"/>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Cumplimiento de normativas internacionales (GDPR, HIPAA, PCI DSS, ISO/IEC 27001) y legislaciones locales.</a:t>
            </a:r>
            <a:endParaRPr lang="en-US" sz="1850" dirty="0"/>
          </a:p>
        </p:txBody>
      </p:sp>
      <p:sp>
        <p:nvSpPr>
          <p:cNvPr id="9" name="Shape 6"/>
          <p:cNvSpPr/>
          <p:nvPr/>
        </p:nvSpPr>
        <p:spPr>
          <a:xfrm>
            <a:off x="1408807" y="5042654"/>
            <a:ext cx="822484" cy="30480"/>
          </a:xfrm>
          <a:prstGeom prst="roundRect">
            <a:avLst>
              <a:gd name="adj" fmla="val 115664"/>
            </a:avLst>
          </a:prstGeom>
          <a:solidFill>
            <a:srgbClr val="49606E"/>
          </a:solidFill>
          <a:ln/>
        </p:spPr>
      </p:sp>
      <p:sp>
        <p:nvSpPr>
          <p:cNvPr id="10" name="Shape 7"/>
          <p:cNvSpPr/>
          <p:nvPr/>
        </p:nvSpPr>
        <p:spPr>
          <a:xfrm>
            <a:off x="910530" y="4793575"/>
            <a:ext cx="528757" cy="528757"/>
          </a:xfrm>
          <a:prstGeom prst="roundRect">
            <a:avLst>
              <a:gd name="adj" fmla="val 6667"/>
            </a:avLst>
          </a:prstGeom>
          <a:solidFill>
            <a:srgbClr val="304755"/>
          </a:solidFill>
          <a:ln/>
        </p:spPr>
      </p:sp>
      <p:sp>
        <p:nvSpPr>
          <p:cNvPr id="11" name="Text 8"/>
          <p:cNvSpPr/>
          <p:nvPr/>
        </p:nvSpPr>
        <p:spPr>
          <a:xfrm>
            <a:off x="1044000" y="4892040"/>
            <a:ext cx="261818" cy="331827"/>
          </a:xfrm>
          <a:prstGeom prst="rect">
            <a:avLst/>
          </a:prstGeom>
          <a:noFill/>
          <a:ln/>
        </p:spPr>
        <p:txBody>
          <a:bodyPr wrap="none" lIns="0" tIns="0" rIns="0" bIns="0" rtlCol="0" anchor="t"/>
          <a:lstStyle/>
          <a:p>
            <a:pPr algn="ctr" indent="0" marL="0">
              <a:lnSpc>
                <a:spcPts val="2600"/>
              </a:lnSpc>
              <a:buNone/>
            </a:pPr>
            <a:r>
              <a:rPr lang="en-US" sz="2600" dirty="0">
                <a:solidFill>
                  <a:srgbClr val="CAD6DE"/>
                </a:solidFill>
                <a:latin typeface="Unbounded" pitchFamily="34" charset="0"/>
                <a:ea typeface="Unbounded" pitchFamily="34" charset="-122"/>
                <a:cs typeface="Unbounded" pitchFamily="34" charset="-120"/>
              </a:rPr>
              <a:t>2</a:t>
            </a:r>
            <a:endParaRPr lang="en-US" sz="2600" dirty="0"/>
          </a:p>
        </p:txBody>
      </p:sp>
      <p:sp>
        <p:nvSpPr>
          <p:cNvPr id="12" name="Text 9"/>
          <p:cNvSpPr/>
          <p:nvPr/>
        </p:nvSpPr>
        <p:spPr>
          <a:xfrm>
            <a:off x="2467451" y="4764167"/>
            <a:ext cx="5854065" cy="1127998"/>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Auditorías periódicas para registrar la gestión de parches, revisar procesos, detectar lagunas en seguridad y realizar auditorías externas.</a:t>
            </a:r>
            <a:endParaRPr lang="en-US" sz="1850" dirty="0"/>
          </a:p>
        </p:txBody>
      </p:sp>
      <p:sp>
        <p:nvSpPr>
          <p:cNvPr id="13" name="Shape 10"/>
          <p:cNvSpPr/>
          <p:nvPr/>
        </p:nvSpPr>
        <p:spPr>
          <a:xfrm>
            <a:off x="1408807" y="6875383"/>
            <a:ext cx="822484" cy="30480"/>
          </a:xfrm>
          <a:prstGeom prst="roundRect">
            <a:avLst>
              <a:gd name="adj" fmla="val 115664"/>
            </a:avLst>
          </a:prstGeom>
          <a:solidFill>
            <a:srgbClr val="49606E"/>
          </a:solidFill>
          <a:ln/>
        </p:spPr>
      </p:sp>
      <p:sp>
        <p:nvSpPr>
          <p:cNvPr id="14" name="Shape 11"/>
          <p:cNvSpPr/>
          <p:nvPr/>
        </p:nvSpPr>
        <p:spPr>
          <a:xfrm>
            <a:off x="910530" y="6626304"/>
            <a:ext cx="528757" cy="528757"/>
          </a:xfrm>
          <a:prstGeom prst="roundRect">
            <a:avLst>
              <a:gd name="adj" fmla="val 6667"/>
            </a:avLst>
          </a:prstGeom>
          <a:solidFill>
            <a:srgbClr val="304755"/>
          </a:solidFill>
          <a:ln/>
        </p:spPr>
      </p:sp>
      <p:sp>
        <p:nvSpPr>
          <p:cNvPr id="15" name="Text 12"/>
          <p:cNvSpPr/>
          <p:nvPr/>
        </p:nvSpPr>
        <p:spPr>
          <a:xfrm>
            <a:off x="1041499" y="6724769"/>
            <a:ext cx="266700" cy="331827"/>
          </a:xfrm>
          <a:prstGeom prst="rect">
            <a:avLst/>
          </a:prstGeom>
          <a:noFill/>
          <a:ln/>
        </p:spPr>
        <p:txBody>
          <a:bodyPr wrap="none" lIns="0" tIns="0" rIns="0" bIns="0" rtlCol="0" anchor="t"/>
          <a:lstStyle/>
          <a:p>
            <a:pPr algn="ctr" indent="0" marL="0">
              <a:lnSpc>
                <a:spcPts val="2600"/>
              </a:lnSpc>
              <a:buNone/>
            </a:pPr>
            <a:r>
              <a:rPr lang="en-US" sz="2600" dirty="0">
                <a:solidFill>
                  <a:srgbClr val="CAD6DE"/>
                </a:solidFill>
                <a:latin typeface="Unbounded" pitchFamily="34" charset="0"/>
                <a:ea typeface="Unbounded" pitchFamily="34" charset="-122"/>
                <a:cs typeface="Unbounded" pitchFamily="34" charset="-120"/>
              </a:rPr>
              <a:t>3</a:t>
            </a:r>
            <a:endParaRPr lang="en-US" sz="2600" dirty="0"/>
          </a:p>
        </p:txBody>
      </p:sp>
      <p:sp>
        <p:nvSpPr>
          <p:cNvPr id="16" name="Text 13"/>
          <p:cNvSpPr/>
          <p:nvPr/>
        </p:nvSpPr>
        <p:spPr>
          <a:xfrm>
            <a:off x="2467451" y="6596896"/>
            <a:ext cx="5854065" cy="751999"/>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Fortalecer la reputación y mejorar continuamente los procesos de seguridad.</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5777" y="708541"/>
            <a:ext cx="7685246" cy="1225868"/>
          </a:xfrm>
          <a:prstGeom prst="rect">
            <a:avLst/>
          </a:prstGeom>
          <a:noFill/>
          <a:ln/>
        </p:spPr>
        <p:txBody>
          <a:bodyPr wrap="square" lIns="0" tIns="0" rIns="0" bIns="0" rtlCol="0" anchor="t"/>
          <a:lstStyle/>
          <a:p>
            <a:pPr indent="0" marL="0">
              <a:lnSpc>
                <a:spcPts val="4800"/>
              </a:lnSpc>
              <a:buNone/>
            </a:pPr>
            <a:r>
              <a:rPr lang="en-US" sz="3850" dirty="0">
                <a:solidFill>
                  <a:srgbClr val="FFFFFF"/>
                </a:solidFill>
                <a:latin typeface="Unbounded" pitchFamily="34" charset="0"/>
                <a:ea typeface="Unbounded" pitchFamily="34" charset="-122"/>
                <a:cs typeface="Unbounded" pitchFamily="34" charset="-120"/>
              </a:rPr>
              <a:t>Buenas y Malas Prácticas en Gestión de Parches</a:t>
            </a:r>
            <a:endParaRPr lang="en-US" sz="3850" dirty="0"/>
          </a:p>
        </p:txBody>
      </p:sp>
      <p:sp>
        <p:nvSpPr>
          <p:cNvPr id="4" name="Shape 1"/>
          <p:cNvSpPr/>
          <p:nvPr/>
        </p:nvSpPr>
        <p:spPr>
          <a:xfrm>
            <a:off x="6215777" y="2246948"/>
            <a:ext cx="7685246" cy="5273993"/>
          </a:xfrm>
          <a:prstGeom prst="roundRect">
            <a:avLst>
              <a:gd name="adj" fmla="val 593"/>
            </a:avLst>
          </a:prstGeom>
          <a:noFill/>
          <a:ln w="7620">
            <a:solidFill>
              <a:srgbClr val="FFFFFF">
                <a:alpha val="24000"/>
              </a:srgbClr>
            </a:solidFill>
            <a:prstDash val="solid"/>
          </a:ln>
        </p:spPr>
      </p:sp>
      <p:sp>
        <p:nvSpPr>
          <p:cNvPr id="5" name="Shape 2"/>
          <p:cNvSpPr/>
          <p:nvPr/>
        </p:nvSpPr>
        <p:spPr>
          <a:xfrm>
            <a:off x="6223397" y="2254567"/>
            <a:ext cx="7670006" cy="598646"/>
          </a:xfrm>
          <a:prstGeom prst="rect">
            <a:avLst/>
          </a:prstGeom>
          <a:solidFill>
            <a:srgbClr val="FFFFFF">
              <a:alpha val="4000"/>
            </a:srgbClr>
          </a:solidFill>
          <a:ln/>
        </p:spPr>
      </p:sp>
      <p:sp>
        <p:nvSpPr>
          <p:cNvPr id="6" name="Text 3"/>
          <p:cNvSpPr/>
          <p:nvPr/>
        </p:nvSpPr>
        <p:spPr>
          <a:xfrm>
            <a:off x="6431756" y="2387203"/>
            <a:ext cx="3414474" cy="333375"/>
          </a:xfrm>
          <a:prstGeom prst="rect">
            <a:avLst/>
          </a:prstGeom>
          <a:noFill/>
          <a:ln/>
        </p:spPr>
        <p:txBody>
          <a:bodyPr wrap="none" lIns="0" tIns="0" rIns="0" bIns="0" rtlCol="0" anchor="t"/>
          <a:lstStyle/>
          <a:p>
            <a:pPr indent="0" marL="0">
              <a:lnSpc>
                <a:spcPts val="2600"/>
              </a:lnSpc>
              <a:buNone/>
            </a:pPr>
            <a:r>
              <a:rPr lang="en-US" sz="1600" b="1" dirty="0">
                <a:solidFill>
                  <a:srgbClr val="CAD6DE"/>
                </a:solidFill>
                <a:latin typeface="Cabin" pitchFamily="34" charset="0"/>
                <a:ea typeface="Cabin" pitchFamily="34" charset="-122"/>
                <a:cs typeface="Cabin" pitchFamily="34" charset="-120"/>
              </a:rPr>
              <a:t>Buenas Prácticas</a:t>
            </a:r>
            <a:endParaRPr lang="en-US" sz="1600" dirty="0"/>
          </a:p>
        </p:txBody>
      </p:sp>
      <p:sp>
        <p:nvSpPr>
          <p:cNvPr id="7" name="Text 4"/>
          <p:cNvSpPr/>
          <p:nvPr/>
        </p:nvSpPr>
        <p:spPr>
          <a:xfrm>
            <a:off x="10270569" y="2387203"/>
            <a:ext cx="3414474" cy="333375"/>
          </a:xfrm>
          <a:prstGeom prst="rect">
            <a:avLst/>
          </a:prstGeom>
          <a:noFill/>
          <a:ln/>
        </p:spPr>
        <p:txBody>
          <a:bodyPr wrap="none" lIns="0" tIns="0" rIns="0" bIns="0" rtlCol="0" anchor="t"/>
          <a:lstStyle/>
          <a:p>
            <a:pPr indent="0" marL="0">
              <a:lnSpc>
                <a:spcPts val="2600"/>
              </a:lnSpc>
              <a:buNone/>
            </a:pPr>
            <a:r>
              <a:rPr lang="en-US" sz="1600" b="1" dirty="0">
                <a:solidFill>
                  <a:srgbClr val="CAD6DE"/>
                </a:solidFill>
                <a:latin typeface="Cabin" pitchFamily="34" charset="0"/>
                <a:ea typeface="Cabin" pitchFamily="34" charset="-122"/>
                <a:cs typeface="Cabin" pitchFamily="34" charset="-120"/>
              </a:rPr>
              <a:t>Malas Prácticas</a:t>
            </a:r>
            <a:endParaRPr lang="en-US" sz="1600" dirty="0"/>
          </a:p>
        </p:txBody>
      </p:sp>
      <p:sp>
        <p:nvSpPr>
          <p:cNvPr id="8" name="Shape 5"/>
          <p:cNvSpPr/>
          <p:nvPr/>
        </p:nvSpPr>
        <p:spPr>
          <a:xfrm>
            <a:off x="6223397" y="2853214"/>
            <a:ext cx="7670006" cy="932021"/>
          </a:xfrm>
          <a:prstGeom prst="rect">
            <a:avLst/>
          </a:prstGeom>
          <a:solidFill>
            <a:srgbClr val="000000">
              <a:alpha val="4000"/>
            </a:srgbClr>
          </a:solidFill>
          <a:ln/>
        </p:spPr>
      </p:sp>
      <p:sp>
        <p:nvSpPr>
          <p:cNvPr id="9" name="Text 6"/>
          <p:cNvSpPr/>
          <p:nvPr/>
        </p:nvSpPr>
        <p:spPr>
          <a:xfrm>
            <a:off x="6431756" y="2985849"/>
            <a:ext cx="3414474" cy="333375"/>
          </a:xfrm>
          <a:prstGeom prst="rect">
            <a:avLst/>
          </a:prstGeom>
          <a:noFill/>
          <a:ln/>
        </p:spPr>
        <p:txBody>
          <a:bodyPr wrap="non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Evaluación de riesgos exhaustiva.</a:t>
            </a:r>
            <a:endParaRPr lang="en-US" sz="1600" dirty="0"/>
          </a:p>
        </p:txBody>
      </p:sp>
      <p:sp>
        <p:nvSpPr>
          <p:cNvPr id="10" name="Text 7"/>
          <p:cNvSpPr/>
          <p:nvPr/>
        </p:nvSpPr>
        <p:spPr>
          <a:xfrm>
            <a:off x="10270569" y="2985849"/>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Ignorar boletines de seguridad y no evaluar riesgos.</a:t>
            </a:r>
            <a:endParaRPr lang="en-US" sz="1600" dirty="0"/>
          </a:p>
        </p:txBody>
      </p:sp>
      <p:sp>
        <p:nvSpPr>
          <p:cNvPr id="11" name="Shape 8"/>
          <p:cNvSpPr/>
          <p:nvPr/>
        </p:nvSpPr>
        <p:spPr>
          <a:xfrm>
            <a:off x="6223397" y="3785235"/>
            <a:ext cx="7670006" cy="932021"/>
          </a:xfrm>
          <a:prstGeom prst="rect">
            <a:avLst/>
          </a:prstGeom>
          <a:solidFill>
            <a:srgbClr val="FFFFFF">
              <a:alpha val="4000"/>
            </a:srgbClr>
          </a:solidFill>
          <a:ln/>
        </p:spPr>
      </p:sp>
      <p:sp>
        <p:nvSpPr>
          <p:cNvPr id="12" name="Text 9"/>
          <p:cNvSpPr/>
          <p:nvPr/>
        </p:nvSpPr>
        <p:spPr>
          <a:xfrm>
            <a:off x="6431756" y="3917871"/>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Pruebas de parches en entornos controlados.</a:t>
            </a:r>
            <a:endParaRPr lang="en-US" sz="1600" dirty="0"/>
          </a:p>
        </p:txBody>
      </p:sp>
      <p:sp>
        <p:nvSpPr>
          <p:cNvPr id="13" name="Text 10"/>
          <p:cNvSpPr/>
          <p:nvPr/>
        </p:nvSpPr>
        <p:spPr>
          <a:xfrm>
            <a:off x="10270569" y="3917871"/>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Implementar parches directamente en producción sin pruebas.</a:t>
            </a:r>
            <a:endParaRPr lang="en-US" sz="1600" dirty="0"/>
          </a:p>
        </p:txBody>
      </p:sp>
      <p:sp>
        <p:nvSpPr>
          <p:cNvPr id="14" name="Shape 11"/>
          <p:cNvSpPr/>
          <p:nvPr/>
        </p:nvSpPr>
        <p:spPr>
          <a:xfrm>
            <a:off x="6223397" y="4717256"/>
            <a:ext cx="7670006" cy="932021"/>
          </a:xfrm>
          <a:prstGeom prst="rect">
            <a:avLst/>
          </a:prstGeom>
          <a:solidFill>
            <a:srgbClr val="000000">
              <a:alpha val="4000"/>
            </a:srgbClr>
          </a:solidFill>
          <a:ln/>
        </p:spPr>
      </p:sp>
      <p:sp>
        <p:nvSpPr>
          <p:cNvPr id="15" name="Text 12"/>
          <p:cNvSpPr/>
          <p:nvPr/>
        </p:nvSpPr>
        <p:spPr>
          <a:xfrm>
            <a:off x="6431756" y="4849892"/>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Copias de seguridad regulares y planes de recuperación.</a:t>
            </a:r>
            <a:endParaRPr lang="en-US" sz="1600" dirty="0"/>
          </a:p>
        </p:txBody>
      </p:sp>
      <p:sp>
        <p:nvSpPr>
          <p:cNvPr id="16" name="Text 13"/>
          <p:cNvSpPr/>
          <p:nvPr/>
        </p:nvSpPr>
        <p:spPr>
          <a:xfrm>
            <a:off x="10270569" y="4849892"/>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Falta de respaldo de datos y planes de recuperación.</a:t>
            </a:r>
            <a:endParaRPr lang="en-US" sz="1600" dirty="0"/>
          </a:p>
        </p:txBody>
      </p:sp>
      <p:sp>
        <p:nvSpPr>
          <p:cNvPr id="17" name="Shape 14"/>
          <p:cNvSpPr/>
          <p:nvPr/>
        </p:nvSpPr>
        <p:spPr>
          <a:xfrm>
            <a:off x="6223397" y="5649278"/>
            <a:ext cx="7670006" cy="932021"/>
          </a:xfrm>
          <a:prstGeom prst="rect">
            <a:avLst/>
          </a:prstGeom>
          <a:solidFill>
            <a:srgbClr val="FFFFFF">
              <a:alpha val="4000"/>
            </a:srgbClr>
          </a:solidFill>
          <a:ln/>
        </p:spPr>
      </p:sp>
      <p:sp>
        <p:nvSpPr>
          <p:cNvPr id="18" name="Text 15"/>
          <p:cNvSpPr/>
          <p:nvPr/>
        </p:nvSpPr>
        <p:spPr>
          <a:xfrm>
            <a:off x="6431756" y="5781913"/>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Automatización y gestión centralizada de parches.</a:t>
            </a:r>
            <a:endParaRPr lang="en-US" sz="1600" dirty="0"/>
          </a:p>
        </p:txBody>
      </p:sp>
      <p:sp>
        <p:nvSpPr>
          <p:cNvPr id="19" name="Text 16"/>
          <p:cNvSpPr/>
          <p:nvPr/>
        </p:nvSpPr>
        <p:spPr>
          <a:xfrm>
            <a:off x="10270569" y="5781913"/>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Actualización manual y fragmentación de procesos.</a:t>
            </a:r>
            <a:endParaRPr lang="en-US" sz="1600" dirty="0"/>
          </a:p>
        </p:txBody>
      </p:sp>
      <p:sp>
        <p:nvSpPr>
          <p:cNvPr id="20" name="Shape 17"/>
          <p:cNvSpPr/>
          <p:nvPr/>
        </p:nvSpPr>
        <p:spPr>
          <a:xfrm>
            <a:off x="6223397" y="6581299"/>
            <a:ext cx="7670006" cy="932021"/>
          </a:xfrm>
          <a:prstGeom prst="rect">
            <a:avLst/>
          </a:prstGeom>
          <a:solidFill>
            <a:srgbClr val="000000">
              <a:alpha val="4000"/>
            </a:srgbClr>
          </a:solidFill>
          <a:ln/>
        </p:spPr>
      </p:sp>
      <p:sp>
        <p:nvSpPr>
          <p:cNvPr id="21" name="Text 18"/>
          <p:cNvSpPr/>
          <p:nvPr/>
        </p:nvSpPr>
        <p:spPr>
          <a:xfrm>
            <a:off x="6431756" y="6713934"/>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Cumplimiento normativo y auditorías periódicas.</a:t>
            </a:r>
            <a:endParaRPr lang="en-US" sz="1600" dirty="0"/>
          </a:p>
        </p:txBody>
      </p:sp>
      <p:sp>
        <p:nvSpPr>
          <p:cNvPr id="22" name="Text 19"/>
          <p:cNvSpPr/>
          <p:nvPr/>
        </p:nvSpPr>
        <p:spPr>
          <a:xfrm>
            <a:off x="10270569" y="6713934"/>
            <a:ext cx="3414474" cy="666750"/>
          </a:xfrm>
          <a:prstGeom prst="rect">
            <a:avLst/>
          </a:prstGeom>
          <a:noFill/>
          <a:ln/>
        </p:spPr>
        <p:txBody>
          <a:bodyPr wrap="square" lIns="0" tIns="0" rIns="0" bIns="0" rtlCol="0" anchor="t"/>
          <a:lstStyle/>
          <a:p>
            <a:pPr indent="0" marL="0">
              <a:lnSpc>
                <a:spcPts val="2600"/>
              </a:lnSpc>
              <a:buNone/>
            </a:pPr>
            <a:r>
              <a:rPr lang="en-US" sz="1600" dirty="0">
                <a:solidFill>
                  <a:srgbClr val="CAD6DE"/>
                </a:solidFill>
                <a:latin typeface="Cabin" pitchFamily="34" charset="0"/>
                <a:ea typeface="Cabin" pitchFamily="34" charset="-122"/>
                <a:cs typeface="Cabin" pitchFamily="34" charset="-120"/>
              </a:rPr>
              <a:t>Descuido de las normas de seguridad y falta de auditorías.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78148"/>
            <a:ext cx="7468553" cy="2816066"/>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Conclusión: Fortaleciendo la Seguridad de las Bases de Datos</a:t>
            </a:r>
            <a:endParaRPr lang="en-US" sz="4400" dirty="0"/>
          </a:p>
        </p:txBody>
      </p:sp>
      <p:sp>
        <p:nvSpPr>
          <p:cNvPr id="4" name="Text 1"/>
          <p:cNvSpPr/>
          <p:nvPr/>
        </p:nvSpPr>
        <p:spPr>
          <a:xfrm>
            <a:off x="6324124" y="4553188"/>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La implementación efectiva de parches de seguridad es fundamental para proteger la información sensible, garantizar el cumplimiento normativo y mitigar riesgos. Implementar buenas prácticas como la evaluación de riesgos, pruebas exhaustivas, respaldo de datos y monitoreo continuo fortalece la seguridad y resiliencia organizacional frente a amenazas crecientes.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2025-01-16T03:47:07Z</dcterms:created>
  <dcterms:modified xsi:type="dcterms:W3CDTF">2025-01-16T03:47:07Z</dcterms:modified>
</cp:coreProperties>
</file>